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60" r:id="rId4"/>
  </p:sldIdLst>
  <p:sldSz cx="12192000" cy="6858000"/>
  <p:notesSz cx="6858000" cy="9144000"/>
  <p:defaultTextStyle>
    <a:defPPr>
      <a:defRPr lang="es-C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0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8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004EA1-821B-4796-9CC6-38F1BCD322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2797383-6ECE-425C-AA3D-6A23A133C7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40632EB-6EE0-451A-8A9E-94024B789F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EC53-DBD9-4F99-A013-515A37DF0D74}" type="datetimeFigureOut">
              <a:rPr lang="es-CR" smtClean="0"/>
              <a:t>14/12/2022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D293093-4344-4FC0-8EAE-E115F4D55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B2420A4-F7EE-4274-8C7E-664BDB09F2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90E61-E5BF-4775-BFBD-B35A366C77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971949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71415D4-DF95-464F-A51F-30A647EE9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6C4365FC-5752-4AB7-98F5-D7DBEDBA3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7D4E49-B04F-464B-A8A5-B40BD0161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EC53-DBD9-4F99-A013-515A37DF0D74}" type="datetimeFigureOut">
              <a:rPr lang="es-CR" smtClean="0"/>
              <a:t>14/12/2022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79CE575-AAE7-4561-9655-331B35CEFD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922E18F-B8AA-4CDA-9E13-433CD218B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90E61-E5BF-4775-BFBD-B35A366C77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89768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CF71718D-74FA-4645-8E54-41C57FD35C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40AE5D4-1D19-4E46-8477-06D7A257AF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F18E080-0907-424B-BACA-A2100C5FE1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EC53-DBD9-4F99-A013-515A37DF0D74}" type="datetimeFigureOut">
              <a:rPr lang="es-CR" smtClean="0"/>
              <a:t>14/12/2022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7E9D10F-B1C4-4507-8C27-CAECF17346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E7819E7-413D-4F9B-8F89-E2E0A21A0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90E61-E5BF-4775-BFBD-B35A366C77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738514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C3C1E1-C326-4E16-B482-45A8136B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D80CBBE-D2FD-4C35-81CB-4F8FCEC07E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1F4EF2C-FDC4-4E1D-9CDD-D73ABDF63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EC53-DBD9-4F99-A013-515A37DF0D74}" type="datetimeFigureOut">
              <a:rPr lang="es-CR" smtClean="0"/>
              <a:t>14/12/2022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B1B9C98-10AF-4A2D-B7BC-0EF647F68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4E6DFDB-818F-4B35-AE8D-515A177992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90E61-E5BF-4775-BFBD-B35A366C77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5146570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5947E90-D677-4946-B404-43990F79C5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F769139-735F-4454-90FB-2176F30532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022CCC9-08CD-4964-912B-FEB4918F14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EC53-DBD9-4F99-A013-515A37DF0D74}" type="datetimeFigureOut">
              <a:rPr lang="es-CR" smtClean="0"/>
              <a:t>14/12/2022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688B979-07EE-43D7-A55D-229D28A0B8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4ABCBD8-7BCE-4B31-920A-2287869F47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90E61-E5BF-4775-BFBD-B35A366C77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3965116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C3330C-ACA9-46A8-A814-5057C0839C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EE25C0E-4376-4ABD-8866-51D04ECB64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63DAF58-CE9E-4983-B1AC-FD693900EB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98EA95-DC6B-4935-8308-8BEF921C67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EC53-DBD9-4F99-A013-515A37DF0D74}" type="datetimeFigureOut">
              <a:rPr lang="es-CR" smtClean="0"/>
              <a:t>14/12/2022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97D4A446-F742-45E7-BC74-6992CBFC2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B85E08B-AC03-43C6-9299-C95A0A4CE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90E61-E5BF-4775-BFBD-B35A366C77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42577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E95BA57-FBCA-473D-95EE-9009465CF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1149ACFA-5E15-410A-976B-CBDCD54559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800E22AB-3429-4912-8EE2-C79E759BA9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BCACB993-6503-49B4-97D4-71630FE2C1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B7F14AD-4A85-41EF-988D-F5288133090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E8AA4CD-4D0E-491D-99FB-E4EDA46B8E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EC53-DBD9-4F99-A013-515A37DF0D74}" type="datetimeFigureOut">
              <a:rPr lang="es-CR" smtClean="0"/>
              <a:t>14/12/2022</a:t>
            </a:fld>
            <a:endParaRPr lang="es-C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B6974F4-5A03-48E2-BEE3-D16408E42F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885944BE-4E03-4D66-9734-657F65DA5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90E61-E5BF-4775-BFBD-B35A366C77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659698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047F9D-83DA-48E3-A160-F9A7FC43F2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6CA94B9-C0EB-4F4D-B31A-435857A70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EC53-DBD9-4F99-A013-515A37DF0D74}" type="datetimeFigureOut">
              <a:rPr lang="es-CR" smtClean="0"/>
              <a:t>14/12/2022</a:t>
            </a:fld>
            <a:endParaRPr lang="es-C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D3B60D6B-9F8B-4917-8011-4F752E516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E857E830-9F41-4127-AEBE-826A6787FE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90E61-E5BF-4775-BFBD-B35A366C77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447951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B9B3FB42-0CE3-4863-8236-C3C63A7C6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EC53-DBD9-4F99-A013-515A37DF0D74}" type="datetimeFigureOut">
              <a:rPr lang="es-CR" smtClean="0"/>
              <a:t>14/12/2022</a:t>
            </a:fld>
            <a:endParaRPr lang="es-C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70EB182-7686-4E51-B642-47F4ABBD9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EDBDC8B-19D9-4669-AF66-21DDE31569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90E61-E5BF-4775-BFBD-B35A366C77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516779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065F72-90EB-47B5-B24B-8102E1602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39A9052-D040-49C1-AEAB-317492DF70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3CB7D1BC-5115-4EE0-B0A5-30E82FF8C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5615FDFD-1E7D-4F1C-9399-45BBC1DB4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EC53-DBD9-4F99-A013-515A37DF0D74}" type="datetimeFigureOut">
              <a:rPr lang="es-CR" smtClean="0"/>
              <a:t>14/12/2022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C15DFCD-97DA-4DB4-8B8C-237EA1C6A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13287CF-83AC-46C0-8C84-7BEF9DE77A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90E61-E5BF-4775-BFBD-B35A366C77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4767654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F9A334-39D0-424D-9158-6649787BA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A56DE8F9-84AD-4487-8A85-152036361B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6E292BC-6E7F-4A5C-ACC5-4AB27ED891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84F52A6-4681-45A2-903D-189EE0BA29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7EC53-DBD9-4F99-A013-515A37DF0D74}" type="datetimeFigureOut">
              <a:rPr lang="es-CR" smtClean="0"/>
              <a:t>14/12/2022</a:t>
            </a:fld>
            <a:endParaRPr lang="es-C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4B24BD4-44B7-4DE9-AE0E-C1BDD2F4A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B2FA5D6-E239-4533-A746-0C0F7B3FAC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590E61-E5BF-4775-BFBD-B35A366C77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25618354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1FAD330-789B-468C-B21D-C3F1FF0FE6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AC55B81-35EA-4084-9873-07371AD758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2154853-142B-4A7A-BF18-26E9F02080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7EC53-DBD9-4F99-A013-515A37DF0D74}" type="datetimeFigureOut">
              <a:rPr lang="es-CR" smtClean="0"/>
              <a:t>14/12/2022</a:t>
            </a:fld>
            <a:endParaRPr lang="es-C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A4FA409-0E9B-4A6C-9169-0680F45E016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BE0DCF25-421E-4FE7-9798-20FA288932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590E61-E5BF-4775-BFBD-B35A366C7709}" type="slidenum">
              <a:rPr lang="es-CR" smtClean="0"/>
              <a:t>‹Nº›</a:t>
            </a:fld>
            <a:endParaRPr lang="es-CR"/>
          </a:p>
        </p:txBody>
      </p:sp>
    </p:spTree>
    <p:extLst>
      <p:ext uri="{BB962C8B-B14F-4D97-AF65-F5344CB8AC3E}">
        <p14:creationId xmlns:p14="http://schemas.microsoft.com/office/powerpoint/2010/main" val="1329608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emf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A7F4DF5-7380-4400-AD36-733D48A4FF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7" y="1655286"/>
            <a:ext cx="4609057" cy="2610042"/>
          </a:xfrm>
        </p:spPr>
        <p:txBody>
          <a:bodyPr>
            <a:noAutofit/>
          </a:bodyPr>
          <a:lstStyle/>
          <a:p>
            <a:pPr algn="l"/>
            <a:r>
              <a:rPr lang="es-MX" sz="2400" dirty="0"/>
              <a:t>Explicativo, cambio de tareas y ubicación, módulo de pase a fallo con mejora 128-19</a:t>
            </a:r>
            <a:br>
              <a:rPr lang="es-MX" sz="2400" dirty="0"/>
            </a:br>
            <a:br>
              <a:rPr lang="es-MX" sz="2400" dirty="0"/>
            </a:br>
            <a:r>
              <a:rPr lang="es-MX" sz="2400" dirty="0"/>
              <a:t>JUZGADOS CIVILES, TRIBUNALES COLEGIADOS DE PRIMERA INSTANCIA, JUZGADOS DE COBRO</a:t>
            </a:r>
            <a:endParaRPr lang="es-CR" sz="2400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27C1E4B-6743-4A5A-B309-48E62966F1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7" y="4373385"/>
            <a:ext cx="4609057" cy="766040"/>
          </a:xfrm>
        </p:spPr>
        <p:txBody>
          <a:bodyPr>
            <a:normAutofit/>
          </a:bodyPr>
          <a:lstStyle/>
          <a:p>
            <a:pPr algn="l"/>
            <a:r>
              <a:rPr lang="es-MX" sz="1900" dirty="0"/>
              <a:t>Dirección de Planificación</a:t>
            </a:r>
          </a:p>
          <a:p>
            <a:pPr algn="l"/>
            <a:r>
              <a:rPr lang="es-MX" sz="1900" dirty="0"/>
              <a:t>Subproceso de Modernización Institucional</a:t>
            </a:r>
            <a:endParaRPr lang="es-CR" sz="1900" dirty="0"/>
          </a:p>
        </p:txBody>
      </p: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F6EF57EF-D042-41D3-83E8-41A1FE6C11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532876" cy="1290953"/>
          </a:xfrm>
          <a:custGeom>
            <a:avLst/>
            <a:gdLst>
              <a:gd name="connsiteX0" fmla="*/ 0 w 5532876"/>
              <a:gd name="connsiteY0" fmla="*/ 0 h 1290953"/>
              <a:gd name="connsiteX1" fmla="*/ 5532876 w 5532876"/>
              <a:gd name="connsiteY1" fmla="*/ 0 h 1290953"/>
              <a:gd name="connsiteX2" fmla="*/ 4936972 w 5532876"/>
              <a:gd name="connsiteY2" fmla="*/ 1290953 h 1290953"/>
              <a:gd name="connsiteX3" fmla="*/ 0 w 5532876"/>
              <a:gd name="connsiteY3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32876" h="1290953">
                <a:moveTo>
                  <a:pt x="0" y="0"/>
                </a:moveTo>
                <a:lnTo>
                  <a:pt x="5532876" y="0"/>
                </a:lnTo>
                <a:lnTo>
                  <a:pt x="4936972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5959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D00A59BB-A268-4F3E-9D41-CA265AF16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97841" y="1"/>
            <a:ext cx="7094159" cy="1290953"/>
          </a:xfrm>
          <a:custGeom>
            <a:avLst/>
            <a:gdLst>
              <a:gd name="connsiteX0" fmla="*/ 595904 w 7094159"/>
              <a:gd name="connsiteY0" fmla="*/ 0 h 1290953"/>
              <a:gd name="connsiteX1" fmla="*/ 7094159 w 7094159"/>
              <a:gd name="connsiteY1" fmla="*/ 0 h 1290953"/>
              <a:gd name="connsiteX2" fmla="*/ 7094159 w 7094159"/>
              <a:gd name="connsiteY2" fmla="*/ 1290553 h 1290953"/>
              <a:gd name="connsiteX3" fmla="*/ 5920618 w 7094159"/>
              <a:gd name="connsiteY3" fmla="*/ 1290553 h 1290953"/>
              <a:gd name="connsiteX4" fmla="*/ 5920618 w 7094159"/>
              <a:gd name="connsiteY4" fmla="*/ 1290953 h 1290953"/>
              <a:gd name="connsiteX5" fmla="*/ 2729248 w 7094159"/>
              <a:gd name="connsiteY5" fmla="*/ 1290953 h 1290953"/>
              <a:gd name="connsiteX6" fmla="*/ 2574303 w 7094159"/>
              <a:gd name="connsiteY6" fmla="*/ 1290953 h 1290953"/>
              <a:gd name="connsiteX7" fmla="*/ 0 w 7094159"/>
              <a:gd name="connsiteY7" fmla="*/ 1290953 h 129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094159" h="1290953">
                <a:moveTo>
                  <a:pt x="595904" y="0"/>
                </a:moveTo>
                <a:lnTo>
                  <a:pt x="7094159" y="0"/>
                </a:lnTo>
                <a:lnTo>
                  <a:pt x="7094159" y="1290553"/>
                </a:lnTo>
                <a:lnTo>
                  <a:pt x="5920618" y="1290553"/>
                </a:lnTo>
                <a:lnTo>
                  <a:pt x="5920618" y="1290953"/>
                </a:lnTo>
                <a:lnTo>
                  <a:pt x="2729248" y="1290953"/>
                </a:lnTo>
                <a:lnTo>
                  <a:pt x="2574303" y="1290953"/>
                </a:lnTo>
                <a:lnTo>
                  <a:pt x="0" y="1290953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01FEF00-3520-45A8-9E5D-FB122790BA3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07579" y="2305340"/>
            <a:ext cx="5079371" cy="2184303"/>
          </a:xfrm>
          <a:prstGeom prst="rect">
            <a:avLst/>
          </a:pr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63794DCE-9D34-40DF-AB3F-06DA8ACCDA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22116" y="5450103"/>
            <a:ext cx="5569884" cy="1407897"/>
          </a:xfrm>
          <a:custGeom>
            <a:avLst/>
            <a:gdLst>
              <a:gd name="connsiteX0" fmla="*/ 652041 w 5569884"/>
              <a:gd name="connsiteY0" fmla="*/ 0 h 1407897"/>
              <a:gd name="connsiteX1" fmla="*/ 5569884 w 5569884"/>
              <a:gd name="connsiteY1" fmla="*/ 0 h 1407897"/>
              <a:gd name="connsiteX2" fmla="*/ 5569884 w 5569884"/>
              <a:gd name="connsiteY2" fmla="*/ 1407897 h 1407897"/>
              <a:gd name="connsiteX3" fmla="*/ 0 w 5569884"/>
              <a:gd name="connsiteY3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569884" h="1407897">
                <a:moveTo>
                  <a:pt x="652041" y="0"/>
                </a:moveTo>
                <a:lnTo>
                  <a:pt x="5569884" y="0"/>
                </a:lnTo>
                <a:lnTo>
                  <a:pt x="5569884" y="1407897"/>
                </a:lnTo>
                <a:lnTo>
                  <a:pt x="0" y="1407897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5006452-918C-4282-A72C-C9692B6691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50103"/>
            <a:ext cx="7114535" cy="1407897"/>
          </a:xfrm>
          <a:custGeom>
            <a:avLst/>
            <a:gdLst>
              <a:gd name="connsiteX0" fmla="*/ 0 w 7114535"/>
              <a:gd name="connsiteY0" fmla="*/ 0 h 1407897"/>
              <a:gd name="connsiteX1" fmla="*/ 1189345 w 7114535"/>
              <a:gd name="connsiteY1" fmla="*/ 0 h 1407897"/>
              <a:gd name="connsiteX2" fmla="*/ 7114535 w 7114535"/>
              <a:gd name="connsiteY2" fmla="*/ 0 h 1407897"/>
              <a:gd name="connsiteX3" fmla="*/ 6462495 w 7114535"/>
              <a:gd name="connsiteY3" fmla="*/ 1407897 h 1407897"/>
              <a:gd name="connsiteX4" fmla="*/ 0 w 7114535"/>
              <a:gd name="connsiteY4" fmla="*/ 1407897 h 14078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4535" h="1407897">
                <a:moveTo>
                  <a:pt x="0" y="0"/>
                </a:moveTo>
                <a:lnTo>
                  <a:pt x="1189345" y="0"/>
                </a:lnTo>
                <a:lnTo>
                  <a:pt x="7114535" y="0"/>
                </a:lnTo>
                <a:lnTo>
                  <a:pt x="6462495" y="1407897"/>
                </a:lnTo>
                <a:lnTo>
                  <a:pt x="0" y="1407897"/>
                </a:lnTo>
                <a:close/>
              </a:path>
            </a:pathLst>
          </a:custGeom>
          <a:solidFill>
            <a:srgbClr val="7F7F7F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67269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:\Users\narce\Documents\PPT Templates\The Icons\Admin.png">
            <a:extLst>
              <a:ext uri="{FF2B5EF4-FFF2-40B4-BE49-F238E27FC236}">
                <a16:creationId xmlns:a16="http://schemas.microsoft.com/office/drawing/2014/main" id="{2E71E4B1-28CF-4018-AD4D-F3030C2346F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86670" y="1173392"/>
            <a:ext cx="734016" cy="814412"/>
          </a:xfrm>
          <a:prstGeom prst="rect">
            <a:avLst/>
          </a:prstGeom>
          <a:noFill/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40DAF98F-CC5D-47E4-B1C8-92B4414A6127}"/>
              </a:ext>
            </a:extLst>
          </p:cNvPr>
          <p:cNvSpPr txBox="1"/>
          <p:nvPr/>
        </p:nvSpPr>
        <p:spPr>
          <a:xfrm>
            <a:off x="1054359" y="2146041"/>
            <a:ext cx="152089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La persona Técnica Judicial identifica asuntos listos para fallo</a:t>
            </a:r>
            <a:endParaRPr lang="es-CR" sz="1400" dirty="0"/>
          </a:p>
        </p:txBody>
      </p:sp>
      <p:sp>
        <p:nvSpPr>
          <p:cNvPr id="7" name="78 Flecha derecha">
            <a:extLst>
              <a:ext uri="{FF2B5EF4-FFF2-40B4-BE49-F238E27FC236}">
                <a16:creationId xmlns:a16="http://schemas.microsoft.com/office/drawing/2014/main" id="{AFE3E623-1C38-47E9-B7E5-4A5551D3B036}"/>
              </a:ext>
            </a:extLst>
          </p:cNvPr>
          <p:cNvSpPr/>
          <p:nvPr/>
        </p:nvSpPr>
        <p:spPr bwMode="auto">
          <a:xfrm>
            <a:off x="3336981" y="1273170"/>
            <a:ext cx="725214" cy="614856"/>
          </a:xfrm>
          <a:prstGeom prst="rightArrow">
            <a:avLst/>
          </a:prstGeom>
          <a:solidFill>
            <a:srgbClr val="FFC000"/>
          </a:solidFill>
          <a:ln w="2857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080808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R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2701CDD4-2305-4EF9-8801-14219D47FC5C}"/>
              </a:ext>
            </a:extLst>
          </p:cNvPr>
          <p:cNvSpPr txBox="1"/>
          <p:nvPr/>
        </p:nvSpPr>
        <p:spPr>
          <a:xfrm>
            <a:off x="2985796" y="1843143"/>
            <a:ext cx="14275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La persona Técnica Judicial  hace un cambio de ubicación al expediente y se lo asigna al Coordinador Judicial a la tarea </a:t>
            </a:r>
            <a:r>
              <a:rPr lang="es-MX" sz="1400" b="1" dirty="0"/>
              <a:t>“Enviar a dictado de resolución o sentencia”</a:t>
            </a:r>
            <a:endParaRPr lang="es-CR" sz="1400" b="1" dirty="0"/>
          </a:p>
        </p:txBody>
      </p:sp>
      <p:pic>
        <p:nvPicPr>
          <p:cNvPr id="9" name="Picture 3" descr="C:\Users\narce\Documents\PPT Templates\The Icons\Teacher.png">
            <a:extLst>
              <a:ext uri="{FF2B5EF4-FFF2-40B4-BE49-F238E27FC236}">
                <a16:creationId xmlns:a16="http://schemas.microsoft.com/office/drawing/2014/main" id="{1338686A-031E-430E-A327-E9DF198643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49999" y="1179697"/>
            <a:ext cx="820280" cy="708329"/>
          </a:xfrm>
          <a:prstGeom prst="rect">
            <a:avLst/>
          </a:prstGeom>
          <a:noFill/>
        </p:spPr>
      </p:pic>
      <p:sp>
        <p:nvSpPr>
          <p:cNvPr id="10" name="CuadroTexto 9">
            <a:extLst>
              <a:ext uri="{FF2B5EF4-FFF2-40B4-BE49-F238E27FC236}">
                <a16:creationId xmlns:a16="http://schemas.microsoft.com/office/drawing/2014/main" id="{E6608E26-066C-4976-A5DD-C06FCBFB8ED1}"/>
              </a:ext>
            </a:extLst>
          </p:cNvPr>
          <p:cNvSpPr txBox="1"/>
          <p:nvPr/>
        </p:nvSpPr>
        <p:spPr>
          <a:xfrm>
            <a:off x="5119396" y="1950865"/>
            <a:ext cx="195320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La persona Coordinadora Judicial hace el registro en el archivo de “pase a fallo en formato Excel” </a:t>
            </a:r>
            <a:endParaRPr lang="es-CR" sz="1400" dirty="0"/>
          </a:p>
        </p:txBody>
      </p:sp>
      <p:sp>
        <p:nvSpPr>
          <p:cNvPr id="11" name="78 Flecha derecha">
            <a:extLst>
              <a:ext uri="{FF2B5EF4-FFF2-40B4-BE49-F238E27FC236}">
                <a16:creationId xmlns:a16="http://schemas.microsoft.com/office/drawing/2014/main" id="{F5049001-4E6C-4CDD-A2B6-383790F86FCF}"/>
              </a:ext>
            </a:extLst>
          </p:cNvPr>
          <p:cNvSpPr/>
          <p:nvPr/>
        </p:nvSpPr>
        <p:spPr bwMode="auto">
          <a:xfrm>
            <a:off x="8197246" y="1241028"/>
            <a:ext cx="725214" cy="614856"/>
          </a:xfrm>
          <a:prstGeom prst="rightArrow">
            <a:avLst/>
          </a:prstGeom>
          <a:solidFill>
            <a:srgbClr val="FFC000"/>
          </a:solidFill>
          <a:ln w="2857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080808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R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1470AD48-9608-4101-BC26-A71616F8B8E5}"/>
              </a:ext>
            </a:extLst>
          </p:cNvPr>
          <p:cNvSpPr txBox="1"/>
          <p:nvPr/>
        </p:nvSpPr>
        <p:spPr>
          <a:xfrm>
            <a:off x="7467554" y="1924862"/>
            <a:ext cx="240729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La persona Coordinadora Judicial hace un cambio de ubicación al expediente y se lo asigna a la persona Juzgadora Judicial solamente en alguna de las siguientes tarea. </a:t>
            </a:r>
            <a:endParaRPr lang="es-CR" sz="1400" b="1" dirty="0"/>
          </a:p>
        </p:txBody>
      </p:sp>
      <p:grpSp>
        <p:nvGrpSpPr>
          <p:cNvPr id="15" name="50 Grupo">
            <a:extLst>
              <a:ext uri="{FF2B5EF4-FFF2-40B4-BE49-F238E27FC236}">
                <a16:creationId xmlns:a16="http://schemas.microsoft.com/office/drawing/2014/main" id="{C2138E3A-6718-413E-8893-98ED21B34E71}"/>
              </a:ext>
            </a:extLst>
          </p:cNvPr>
          <p:cNvGrpSpPr/>
          <p:nvPr/>
        </p:nvGrpSpPr>
        <p:grpSpPr>
          <a:xfrm>
            <a:off x="10705330" y="1130712"/>
            <a:ext cx="839951" cy="812800"/>
            <a:chOff x="2159876" y="1387370"/>
            <a:chExt cx="1143698" cy="1431484"/>
          </a:xfrm>
        </p:grpSpPr>
        <p:pic>
          <p:nvPicPr>
            <p:cNvPr id="16" name="Picture 21" descr="Resultado de imagen para png people package">
              <a:extLst>
                <a:ext uri="{FF2B5EF4-FFF2-40B4-BE49-F238E27FC236}">
                  <a16:creationId xmlns:a16="http://schemas.microsoft.com/office/drawing/2014/main" id="{FBA12415-A249-4581-AB23-2FCB4033A1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2159876" y="1387370"/>
              <a:ext cx="1143698" cy="1143698"/>
            </a:xfrm>
            <a:prstGeom prst="rect">
              <a:avLst/>
            </a:prstGeom>
            <a:noFill/>
          </p:spPr>
        </p:pic>
        <p:pic>
          <p:nvPicPr>
            <p:cNvPr id="17" name="Picture 10" descr="Resultado de imagen para juez png">
              <a:extLst>
                <a:ext uri="{FF2B5EF4-FFF2-40B4-BE49-F238E27FC236}">
                  <a16:creationId xmlns:a16="http://schemas.microsoft.com/office/drawing/2014/main" id="{288752C0-EE11-45AE-A32A-5C1C3D650E8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467850" y="2123090"/>
              <a:ext cx="695764" cy="695764"/>
            </a:xfrm>
            <a:prstGeom prst="rect">
              <a:avLst/>
            </a:prstGeom>
            <a:noFill/>
          </p:spPr>
        </p:pic>
      </p:grp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4B6E35C-21AE-4284-A751-F48F9D4114A6}"/>
              </a:ext>
            </a:extLst>
          </p:cNvPr>
          <p:cNvSpPr txBox="1"/>
          <p:nvPr/>
        </p:nvSpPr>
        <p:spPr>
          <a:xfrm>
            <a:off x="10149758" y="1941778"/>
            <a:ext cx="17914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La persona juzgadora dicta sentencia o devuelve el expediente a trámite</a:t>
            </a:r>
            <a:endParaRPr lang="es-CR" sz="1400" dirty="0"/>
          </a:p>
        </p:txBody>
      </p:sp>
      <p:sp>
        <p:nvSpPr>
          <p:cNvPr id="19" name="Flecha: hacia abajo 18">
            <a:extLst>
              <a:ext uri="{FF2B5EF4-FFF2-40B4-BE49-F238E27FC236}">
                <a16:creationId xmlns:a16="http://schemas.microsoft.com/office/drawing/2014/main" id="{C30995A5-D718-4B78-B9DD-D35A2FAD7BC2}"/>
              </a:ext>
            </a:extLst>
          </p:cNvPr>
          <p:cNvSpPr/>
          <p:nvPr/>
        </p:nvSpPr>
        <p:spPr>
          <a:xfrm>
            <a:off x="8469196" y="3309857"/>
            <a:ext cx="273588" cy="4037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R"/>
          </a:p>
        </p:txBody>
      </p:sp>
      <p:sp>
        <p:nvSpPr>
          <p:cNvPr id="20" name="Rectángulo 19">
            <a:extLst>
              <a:ext uri="{FF2B5EF4-FFF2-40B4-BE49-F238E27FC236}">
                <a16:creationId xmlns:a16="http://schemas.microsoft.com/office/drawing/2014/main" id="{A16AD641-EAA1-43B9-999D-9EC288DF8905}"/>
              </a:ext>
            </a:extLst>
          </p:cNvPr>
          <p:cNvSpPr/>
          <p:nvPr/>
        </p:nvSpPr>
        <p:spPr>
          <a:xfrm>
            <a:off x="5119396" y="3084863"/>
            <a:ext cx="2074506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b="1" dirty="0">
                <a:solidFill>
                  <a:schemeClr val="accent1"/>
                </a:solidFill>
              </a:rPr>
              <a:t>En el módulo de pase a fallo del EV se registra automáticamente la fecha, el nombre del usuario que asigna y del usuario que recibe</a:t>
            </a:r>
            <a:endParaRPr lang="es-CR" sz="1100" b="1" dirty="0">
              <a:solidFill>
                <a:schemeClr val="accent1"/>
              </a:solidFill>
            </a:endParaRPr>
          </a:p>
        </p:txBody>
      </p:sp>
      <p:pic>
        <p:nvPicPr>
          <p:cNvPr id="2" name="Imagen 1">
            <a:extLst>
              <a:ext uri="{FF2B5EF4-FFF2-40B4-BE49-F238E27FC236}">
                <a16:creationId xmlns:a16="http://schemas.microsoft.com/office/drawing/2014/main" id="{D18D9BBB-1093-5C24-418F-E1AD8BBECBA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613421" y="4054173"/>
            <a:ext cx="5304833" cy="2038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267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50 Grupo">
            <a:extLst>
              <a:ext uri="{FF2B5EF4-FFF2-40B4-BE49-F238E27FC236}">
                <a16:creationId xmlns:a16="http://schemas.microsoft.com/office/drawing/2014/main" id="{2D98991E-1A79-4E3D-9D51-9847F4F768E3}"/>
              </a:ext>
            </a:extLst>
          </p:cNvPr>
          <p:cNvGrpSpPr/>
          <p:nvPr/>
        </p:nvGrpSpPr>
        <p:grpSpPr>
          <a:xfrm>
            <a:off x="881547" y="2860230"/>
            <a:ext cx="839951" cy="812800"/>
            <a:chOff x="2159876" y="1387370"/>
            <a:chExt cx="1143698" cy="1431484"/>
          </a:xfrm>
        </p:grpSpPr>
        <p:pic>
          <p:nvPicPr>
            <p:cNvPr id="5" name="Picture 21" descr="Resultado de imagen para png people package">
              <a:extLst>
                <a:ext uri="{FF2B5EF4-FFF2-40B4-BE49-F238E27FC236}">
                  <a16:creationId xmlns:a16="http://schemas.microsoft.com/office/drawing/2014/main" id="{D2700494-BF07-4D1D-948D-914B77ED6B28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2159876" y="1387370"/>
              <a:ext cx="1143698" cy="1143698"/>
            </a:xfrm>
            <a:prstGeom prst="rect">
              <a:avLst/>
            </a:prstGeom>
            <a:noFill/>
          </p:spPr>
        </p:pic>
        <p:pic>
          <p:nvPicPr>
            <p:cNvPr id="6" name="Picture 10" descr="Resultado de imagen para juez png">
              <a:extLst>
                <a:ext uri="{FF2B5EF4-FFF2-40B4-BE49-F238E27FC236}">
                  <a16:creationId xmlns:a16="http://schemas.microsoft.com/office/drawing/2014/main" id="{5B56F0F7-64D4-445B-8034-E4311237A2B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467850" y="2123090"/>
              <a:ext cx="695764" cy="695764"/>
            </a:xfrm>
            <a:prstGeom prst="rect">
              <a:avLst/>
            </a:prstGeom>
            <a:noFill/>
          </p:spPr>
        </p:pic>
      </p:grpSp>
      <p:sp>
        <p:nvSpPr>
          <p:cNvPr id="8" name="78 Flecha derecha">
            <a:extLst>
              <a:ext uri="{FF2B5EF4-FFF2-40B4-BE49-F238E27FC236}">
                <a16:creationId xmlns:a16="http://schemas.microsoft.com/office/drawing/2014/main" id="{2E0DABF6-D186-4101-8186-F3DE70DE784E}"/>
              </a:ext>
            </a:extLst>
          </p:cNvPr>
          <p:cNvSpPr/>
          <p:nvPr/>
        </p:nvSpPr>
        <p:spPr bwMode="auto">
          <a:xfrm rot="19061227">
            <a:off x="1833985" y="2406062"/>
            <a:ext cx="725214" cy="614856"/>
          </a:xfrm>
          <a:prstGeom prst="rightArrow">
            <a:avLst/>
          </a:prstGeom>
          <a:solidFill>
            <a:srgbClr val="FFC000"/>
          </a:solidFill>
          <a:ln w="2857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080808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R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78 Flecha derecha">
            <a:extLst>
              <a:ext uri="{FF2B5EF4-FFF2-40B4-BE49-F238E27FC236}">
                <a16:creationId xmlns:a16="http://schemas.microsoft.com/office/drawing/2014/main" id="{E1B04A20-8A66-4C93-B133-7ECE1A6B7B8B}"/>
              </a:ext>
            </a:extLst>
          </p:cNvPr>
          <p:cNvSpPr/>
          <p:nvPr/>
        </p:nvSpPr>
        <p:spPr bwMode="auto">
          <a:xfrm rot="2652116">
            <a:off x="1844890" y="3277974"/>
            <a:ext cx="725214" cy="614856"/>
          </a:xfrm>
          <a:prstGeom prst="rightArrow">
            <a:avLst/>
          </a:prstGeom>
          <a:solidFill>
            <a:srgbClr val="FFC000"/>
          </a:solidFill>
          <a:ln w="2857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080808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R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17FBB83F-2371-469C-A0B9-7FCCBF2B8828}"/>
              </a:ext>
            </a:extLst>
          </p:cNvPr>
          <p:cNvSpPr txBox="1"/>
          <p:nvPr/>
        </p:nvSpPr>
        <p:spPr>
          <a:xfrm>
            <a:off x="2497404" y="1311490"/>
            <a:ext cx="221057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Teniendo el expediente en su ubicación, dicta sentencia (genera una plantilla),  firma y automáticamente se pasa a notificar. Luego lo devuelve a la ubicación de la persona Coordinadora Judicial en la tarea </a:t>
            </a:r>
            <a:r>
              <a:rPr lang="es-MX" sz="1400" b="1" dirty="0"/>
              <a:t>“Sentencia dictada- Actualizar libro”.</a:t>
            </a:r>
            <a:r>
              <a:rPr lang="es-MX" sz="1400" dirty="0"/>
              <a:t>  </a:t>
            </a:r>
          </a:p>
        </p:txBody>
      </p:sp>
      <p:sp>
        <p:nvSpPr>
          <p:cNvPr id="11" name="78 Flecha derecha">
            <a:extLst>
              <a:ext uri="{FF2B5EF4-FFF2-40B4-BE49-F238E27FC236}">
                <a16:creationId xmlns:a16="http://schemas.microsoft.com/office/drawing/2014/main" id="{1722B0F6-F692-4725-BB55-2E417258A714}"/>
              </a:ext>
            </a:extLst>
          </p:cNvPr>
          <p:cNvSpPr/>
          <p:nvPr/>
        </p:nvSpPr>
        <p:spPr bwMode="auto">
          <a:xfrm>
            <a:off x="5129542" y="2814144"/>
            <a:ext cx="725214" cy="614856"/>
          </a:xfrm>
          <a:prstGeom prst="rightArrow">
            <a:avLst/>
          </a:prstGeom>
          <a:solidFill>
            <a:srgbClr val="FFC000"/>
          </a:solidFill>
          <a:ln w="28575" cap="flat" cmpd="sng" algn="ctr">
            <a:solidFill>
              <a:srgbClr val="FF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rgbClr val="080808">
                      <a:alpha val="50000"/>
                    </a:srgb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CR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2" name="Picture 3" descr="C:\Users\narce\Documents\PPT Templates\The Icons\Teacher.png">
            <a:extLst>
              <a:ext uri="{FF2B5EF4-FFF2-40B4-BE49-F238E27FC236}">
                <a16:creationId xmlns:a16="http://schemas.microsoft.com/office/drawing/2014/main" id="{80D81FB6-7A08-4DD6-9740-5A4F924E462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513918" y="2126876"/>
            <a:ext cx="820280" cy="708329"/>
          </a:xfrm>
          <a:prstGeom prst="rect">
            <a:avLst/>
          </a:prstGeom>
          <a:noFill/>
        </p:spPr>
      </p:pic>
      <p:sp>
        <p:nvSpPr>
          <p:cNvPr id="13" name="CuadroTexto 12">
            <a:extLst>
              <a:ext uri="{FF2B5EF4-FFF2-40B4-BE49-F238E27FC236}">
                <a16:creationId xmlns:a16="http://schemas.microsoft.com/office/drawing/2014/main" id="{770C9930-2ED7-4979-A259-5F0C5F6E4206}"/>
              </a:ext>
            </a:extLst>
          </p:cNvPr>
          <p:cNvSpPr txBox="1"/>
          <p:nvPr/>
        </p:nvSpPr>
        <p:spPr>
          <a:xfrm>
            <a:off x="6021693" y="3350195"/>
            <a:ext cx="195320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La persona Coordinadora Judicial hace el registro en el archivo de “pase a fallo en formato Excel”. </a:t>
            </a:r>
            <a:endParaRPr lang="es-CR" sz="1400" dirty="0"/>
          </a:p>
        </p:txBody>
      </p:sp>
      <p:sp>
        <p:nvSpPr>
          <p:cNvPr id="14" name="Rectángulo 13">
            <a:extLst>
              <a:ext uri="{FF2B5EF4-FFF2-40B4-BE49-F238E27FC236}">
                <a16:creationId xmlns:a16="http://schemas.microsoft.com/office/drawing/2014/main" id="{5BDEC827-2977-4CBC-B78D-D1295C82C882}"/>
              </a:ext>
            </a:extLst>
          </p:cNvPr>
          <p:cNvSpPr/>
          <p:nvPr/>
        </p:nvSpPr>
        <p:spPr>
          <a:xfrm>
            <a:off x="264269" y="3710821"/>
            <a:ext cx="1676498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1100" b="1" dirty="0">
                <a:solidFill>
                  <a:schemeClr val="accent1"/>
                </a:solidFill>
              </a:rPr>
              <a:t>En el módulo de pase a fallo del EV se registra automáticamente la fecha y motivo de devolución.</a:t>
            </a:r>
          </a:p>
          <a:p>
            <a:pPr algn="ctr"/>
            <a:r>
              <a:rPr lang="es-MX" sz="1100" b="1" dirty="0">
                <a:solidFill>
                  <a:schemeClr val="accent1"/>
                </a:solidFill>
              </a:rPr>
              <a:t> </a:t>
            </a:r>
            <a:endParaRPr lang="es-CR" sz="1100" b="1" dirty="0">
              <a:solidFill>
                <a:schemeClr val="accent1"/>
              </a:solidFill>
            </a:endParaRPr>
          </a:p>
        </p:txBody>
      </p:sp>
      <p:sp>
        <p:nvSpPr>
          <p:cNvPr id="15" name="CuadroTexto 14">
            <a:extLst>
              <a:ext uri="{FF2B5EF4-FFF2-40B4-BE49-F238E27FC236}">
                <a16:creationId xmlns:a16="http://schemas.microsoft.com/office/drawing/2014/main" id="{195AE362-D510-4296-9C9C-8E15AD729D54}"/>
              </a:ext>
            </a:extLst>
          </p:cNvPr>
          <p:cNvSpPr txBox="1"/>
          <p:nvPr/>
        </p:nvSpPr>
        <p:spPr>
          <a:xfrm>
            <a:off x="2494740" y="3673030"/>
            <a:ext cx="2210575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/>
              <a:t>Devuelve para trámite (indica el motivo seleccionando la opción del listado que despliega el sistema EV), se lo asigna a la persona Coordinadora Judicial en la tarea </a:t>
            </a:r>
            <a:r>
              <a:rPr lang="es-MX" sz="1400" b="1" dirty="0"/>
              <a:t>“</a:t>
            </a:r>
            <a:r>
              <a:rPr lang="es-CR" sz="1400" b="1" dirty="0"/>
              <a:t>Exp. Devuelto sin sentencia se registra libro fallo electrónico</a:t>
            </a:r>
            <a:r>
              <a:rPr lang="es-MX" sz="1400" b="1" dirty="0"/>
              <a:t>”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4D0F2FB7-8E6B-4B67-9A0D-B2BCBA4F75A4}"/>
              </a:ext>
            </a:extLst>
          </p:cNvPr>
          <p:cNvSpPr txBox="1"/>
          <p:nvPr/>
        </p:nvSpPr>
        <p:spPr>
          <a:xfrm>
            <a:off x="8634062" y="449936"/>
            <a:ext cx="3471590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CR" sz="1600" dirty="0">
                <a:solidFill>
                  <a:srgbClr val="0070C0"/>
                </a:solidFill>
              </a:rPr>
              <a:t>La tarea “</a:t>
            </a:r>
            <a:r>
              <a:rPr lang="es-CR" sz="1600" b="1" dirty="0" err="1">
                <a:solidFill>
                  <a:srgbClr val="0070C0"/>
                </a:solidFill>
              </a:rPr>
              <a:t>Exp</a:t>
            </a:r>
            <a:r>
              <a:rPr lang="es-CR" sz="1600" b="1" dirty="0">
                <a:solidFill>
                  <a:srgbClr val="0070C0"/>
                </a:solidFill>
              </a:rPr>
              <a:t>. Listo para fallar e ingresar al libro fallo electrónico” </a:t>
            </a:r>
            <a:r>
              <a:rPr lang="es-CR" sz="1600" dirty="0">
                <a:solidFill>
                  <a:srgbClr val="0070C0"/>
                </a:solidFill>
              </a:rPr>
              <a:t>ya </a:t>
            </a:r>
            <a:r>
              <a:rPr lang="es-CR" sz="1600" b="1" dirty="0">
                <a:solidFill>
                  <a:srgbClr val="0070C0"/>
                </a:solidFill>
              </a:rPr>
              <a:t>NO</a:t>
            </a:r>
            <a:r>
              <a:rPr lang="es-CR" sz="1600" dirty="0">
                <a:solidFill>
                  <a:srgbClr val="0070C0"/>
                </a:solidFill>
              </a:rPr>
              <a:t> debe utilizarse a partir de la configuración de la mejora de pase a fallo por tareas.  </a:t>
            </a:r>
          </a:p>
          <a:p>
            <a:pPr algn="just"/>
            <a:r>
              <a:rPr lang="es-CR" sz="1600" dirty="0">
                <a:solidFill>
                  <a:srgbClr val="0070C0"/>
                </a:solidFill>
              </a:rPr>
              <a:t>Por lo tanto, las oficinas que mantengan expedientes en la tarea </a:t>
            </a:r>
            <a:r>
              <a:rPr lang="es-CR" sz="1600" i="1" dirty="0">
                <a:solidFill>
                  <a:srgbClr val="0070C0"/>
                </a:solidFill>
              </a:rPr>
              <a:t>“Exp. Listo para fallar e ingresar al libro fallo electrónico” </a:t>
            </a:r>
            <a:r>
              <a:rPr lang="es-CR" sz="1600" dirty="0">
                <a:solidFill>
                  <a:srgbClr val="0070C0"/>
                </a:solidFill>
              </a:rPr>
              <a:t>para evitar errores en los registros, deben trasladar los expedientes a la tarea </a:t>
            </a:r>
            <a:r>
              <a:rPr lang="es-ES" sz="1600" i="1" dirty="0">
                <a:solidFill>
                  <a:srgbClr val="0070C0"/>
                </a:solidFill>
              </a:rPr>
              <a:t>“Enviar a dictado de resolución o sentencia”</a:t>
            </a:r>
            <a:endParaRPr lang="es-CR" sz="1600" i="1" dirty="0">
              <a:solidFill>
                <a:srgbClr val="0070C0"/>
              </a:solidFill>
            </a:endParaRPr>
          </a:p>
          <a:p>
            <a:pPr algn="just"/>
            <a:r>
              <a:rPr lang="es-CR" sz="1600" dirty="0">
                <a:solidFill>
                  <a:srgbClr val="0070C0"/>
                </a:solidFill>
              </a:rPr>
              <a:t>Una vez hecho lo anterior, deben desasociar la tarea </a:t>
            </a:r>
            <a:r>
              <a:rPr lang="es-CR" sz="1600" i="1" dirty="0">
                <a:solidFill>
                  <a:srgbClr val="0070C0"/>
                </a:solidFill>
              </a:rPr>
              <a:t>“Exp. Listo para fallar e ingresar al libro fallo electrónico” </a:t>
            </a:r>
            <a:r>
              <a:rPr lang="es-CR" sz="1600" dirty="0">
                <a:solidFill>
                  <a:srgbClr val="0070C0"/>
                </a:solidFill>
              </a:rPr>
              <a:t>(para que ya no pueda utilizarse) e informar a DTI Regional para que corrobore que se realizó correctamente.</a:t>
            </a:r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id="{B8E6679F-0563-4B4D-84B3-7B98A86243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418831" y="5649582"/>
            <a:ext cx="2405193" cy="1034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29524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690</TotalTime>
  <Words>408</Words>
  <Application>Microsoft Office PowerPoint</Application>
  <PresentationFormat>Panorámica</PresentationFormat>
  <Paragraphs>17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Tema de Office</vt:lpstr>
      <vt:lpstr>Explicativo, cambio de tareas y ubicación, módulo de pase a fallo con mejora 128-19  JUZGADOS CIVILES, TRIBUNALES COLEGIADOS DE PRIMERA INSTANCIA, JUZGADOS DE COBRO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Explicativo, cambio de tareas y ubicación, módulo de pase a fallo con mejora 128-19 MATERIA DE FAMILIA</dc:title>
  <dc:creator>Melissa Duran Gamboa</dc:creator>
  <cp:lastModifiedBy>Bryan Leitón Sánchez</cp:lastModifiedBy>
  <cp:revision>34</cp:revision>
  <dcterms:created xsi:type="dcterms:W3CDTF">2020-10-05T18:16:44Z</dcterms:created>
  <dcterms:modified xsi:type="dcterms:W3CDTF">2022-12-14T15:36:26Z</dcterms:modified>
</cp:coreProperties>
</file>