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04EA1-821B-4796-9CC6-38F1BCD32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797383-6ECE-425C-AA3D-6A23A133C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0632EB-6EE0-451A-8A9E-94024B789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293093-4344-4FC0-8EAE-E115F4D55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2420A4-F7EE-4274-8C7E-664BDB09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9719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415D4-DF95-464F-A51F-30A647EE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4365FC-5752-4AB7-98F5-D7DBEDBA3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7D4E49-B04F-464B-A8A5-B40BD016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CE575-AAE7-4561-9655-331B35CE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22E18F-B8AA-4CDA-9E13-433CD218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7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71718D-74FA-4645-8E54-41C57FD35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0AE5D4-1D19-4E46-8477-06D7A257A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18E080-0907-424B-BACA-A2100C5F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E9D10F-B1C4-4507-8C27-CAECF173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819E7-413D-4F9B-8F89-E2E0A21A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3851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3C1E1-C326-4E16-B482-45A8136B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0CBBE-D2FD-4C35-81CB-4F8FCEC07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F4EF2C-FDC4-4E1D-9CDD-D73ABDF6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1B9C98-10AF-4A2D-B7BC-0EF647F6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E6DFDB-818F-4B35-AE8D-515A1779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1465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47E90-D677-4946-B404-43990F79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769139-735F-4454-90FB-2176F3053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22CCC9-08CD-4964-912B-FEB4918F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88B979-07EE-43D7-A55D-229D28A0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ABCBD8-7BCE-4B31-920A-2287869F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511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3330C-ACA9-46A8-A814-5057C083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25C0E-4376-4ABD-8866-51D04ECB6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3DAF58-CE9E-4983-B1AC-FD693900E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98EA95-DC6B-4935-8308-8BEF921C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4A446-F742-45E7-BC74-6992CBFC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5E08B-AC03-43C6-9299-C95A0A4C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7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5BA57-FBCA-473D-95EE-9009465C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49ACFA-5E15-410A-976B-CBDCD5455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0E22AB-3429-4912-8EE2-C79E759BA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ACB993-6503-49B4-97D4-71630FE2C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7F14AD-4A85-41EF-988D-F52881330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8AA4CD-4D0E-491D-99FB-E4EDA46B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B6974F4-5A03-48E2-BEE3-D16408E4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5944BE-4E03-4D66-9734-657F65DA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596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47F9D-83DA-48E3-A160-F9A7FC43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CA94B9-C0EB-4F4D-B31A-435857A7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B60D6B-9F8B-4917-8011-4F752E51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57E830-9F41-4127-AEBE-826A6787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4795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B3FB42-0CE3-4863-8236-C3C63A7C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0EB182-7686-4E51-B642-47F4ABBD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DBDC8B-19D9-4669-AF66-21DDE315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677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65F72-90EB-47B5-B24B-8102E160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9A9052-D040-49C1-AEAB-317492DF7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B7D1BC-5115-4EE0-B0A5-30E82FF8C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15FDFD-1E7D-4F1C-9399-45BBC1DB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15DFCD-97DA-4DB4-8B8C-237EA1C6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3287CF-83AC-46C0-8C84-7BEF9DE7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676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9A334-39D0-424D-9158-6649787BA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6DE8F9-84AD-4487-8A85-152036361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E292BC-6E7F-4A5C-ACC5-4AB27ED89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4F52A6-4681-45A2-903D-189EE0BA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B24BD4-44B7-4DE9-AE0E-C1BDD2F4A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2FA5D6-E239-4533-A746-0C0F7B3F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6183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FAD330-789B-468C-B21D-C3F1FF0FE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C55B81-35EA-4084-9873-07371AD75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154853-142B-4A7A-BF18-26E9F0208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7EC53-DBD9-4F99-A013-515A37DF0D74}" type="datetimeFigureOut">
              <a:rPr lang="es-CR" smtClean="0"/>
              <a:t>14/12/2022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4FA409-0E9B-4A6C-9169-0680F45E0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DCF25-421E-4FE7-9798-20FA28893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90E61-E5BF-4775-BFBD-B35A366C770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2960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F4DF5-7380-4400-AD36-733D48A4F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4609057" cy="2610042"/>
          </a:xfrm>
        </p:spPr>
        <p:txBody>
          <a:bodyPr>
            <a:noAutofit/>
          </a:bodyPr>
          <a:lstStyle/>
          <a:p>
            <a:pPr algn="l"/>
            <a:r>
              <a:rPr lang="es-MX" sz="2400" dirty="0"/>
              <a:t>Explicativo, cambio de tareas y ubicación, módulo de pase a fallo con mejora 128-19</a:t>
            </a:r>
            <a:br>
              <a:rPr lang="es-MX" sz="2400" dirty="0"/>
            </a:br>
            <a:br>
              <a:rPr lang="es-MX" sz="2400" dirty="0"/>
            </a:br>
            <a:r>
              <a:rPr lang="es-MX" sz="2400" dirty="0"/>
              <a:t>JUZGADOS CIVILES, TRIBUNALES COLEGIADOS DE PRIMERA INSTANCIA, JUZGADOS DE COBRO</a:t>
            </a:r>
            <a:endParaRPr lang="es-C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7C1E4B-6743-4A5A-B309-48E62966F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4609057" cy="766040"/>
          </a:xfrm>
        </p:spPr>
        <p:txBody>
          <a:bodyPr>
            <a:normAutofit/>
          </a:bodyPr>
          <a:lstStyle/>
          <a:p>
            <a:pPr algn="l"/>
            <a:r>
              <a:rPr lang="es-MX" sz="1900" dirty="0"/>
              <a:t>Dirección de Planificación</a:t>
            </a:r>
          </a:p>
          <a:p>
            <a:pPr algn="l"/>
            <a:r>
              <a:rPr lang="es-MX" sz="1900" dirty="0"/>
              <a:t>Subproceso de Modernización Institucional</a:t>
            </a:r>
            <a:endParaRPr lang="es-CR" sz="19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1FEF00-3520-45A8-9E5D-FB122790B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579" y="2305340"/>
            <a:ext cx="5079371" cy="218430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72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arce\Documents\PPT Templates\The Icons\Admin.png">
            <a:extLst>
              <a:ext uri="{FF2B5EF4-FFF2-40B4-BE49-F238E27FC236}">
                <a16:creationId xmlns:a16="http://schemas.microsoft.com/office/drawing/2014/main" id="{2E71E4B1-28CF-4018-AD4D-F3030C234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6670" y="1173392"/>
            <a:ext cx="734016" cy="814412"/>
          </a:xfrm>
          <a:prstGeom prst="rect">
            <a:avLst/>
          </a:prstGeom>
          <a:noFill/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DAF98F-CC5D-47E4-B1C8-92B4414A6127}"/>
              </a:ext>
            </a:extLst>
          </p:cNvPr>
          <p:cNvSpPr txBox="1"/>
          <p:nvPr/>
        </p:nvSpPr>
        <p:spPr>
          <a:xfrm>
            <a:off x="1054359" y="2146041"/>
            <a:ext cx="152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Técnica Judicial identifica asuntos listos para fallo</a:t>
            </a:r>
            <a:endParaRPr lang="es-CR" sz="1400" dirty="0"/>
          </a:p>
        </p:txBody>
      </p:sp>
      <p:sp>
        <p:nvSpPr>
          <p:cNvPr id="7" name="78 Flecha derecha">
            <a:extLst>
              <a:ext uri="{FF2B5EF4-FFF2-40B4-BE49-F238E27FC236}">
                <a16:creationId xmlns:a16="http://schemas.microsoft.com/office/drawing/2014/main" id="{AFE3E623-1C38-47E9-B7E5-4A5551D3B036}"/>
              </a:ext>
            </a:extLst>
          </p:cNvPr>
          <p:cNvSpPr/>
          <p:nvPr/>
        </p:nvSpPr>
        <p:spPr bwMode="auto">
          <a:xfrm>
            <a:off x="3336981" y="1273170"/>
            <a:ext cx="725214" cy="614856"/>
          </a:xfrm>
          <a:prstGeom prst="rightArrow">
            <a:avLst/>
          </a:prstGeom>
          <a:solidFill>
            <a:srgbClr val="FFC000"/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701CDD4-2305-4EF9-8801-14219D47FC5C}"/>
              </a:ext>
            </a:extLst>
          </p:cNvPr>
          <p:cNvSpPr txBox="1"/>
          <p:nvPr/>
        </p:nvSpPr>
        <p:spPr>
          <a:xfrm>
            <a:off x="2985796" y="1843143"/>
            <a:ext cx="14275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Técnica Judicial  hace un cambio de ubicación al expediente y se lo asigna al Coordinador Judicial a la tarea </a:t>
            </a:r>
            <a:r>
              <a:rPr lang="es-MX" sz="1400" b="1" dirty="0"/>
              <a:t>“Enviar a dictado de resolución o sentencia”</a:t>
            </a:r>
            <a:endParaRPr lang="es-CR" sz="1400" b="1" dirty="0"/>
          </a:p>
        </p:txBody>
      </p:sp>
      <p:pic>
        <p:nvPicPr>
          <p:cNvPr id="9" name="Picture 3" descr="C:\Users\narce\Documents\PPT Templates\The Icons\Teacher.png">
            <a:extLst>
              <a:ext uri="{FF2B5EF4-FFF2-40B4-BE49-F238E27FC236}">
                <a16:creationId xmlns:a16="http://schemas.microsoft.com/office/drawing/2014/main" id="{1338686A-031E-430E-A327-E9DF19864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9999" y="1179697"/>
            <a:ext cx="820280" cy="708329"/>
          </a:xfrm>
          <a:prstGeom prst="rect">
            <a:avLst/>
          </a:prstGeom>
          <a:noFill/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6608E26-066C-4976-A5DD-C06FCBFB8ED1}"/>
              </a:ext>
            </a:extLst>
          </p:cNvPr>
          <p:cNvSpPr txBox="1"/>
          <p:nvPr/>
        </p:nvSpPr>
        <p:spPr>
          <a:xfrm>
            <a:off x="5119396" y="1950865"/>
            <a:ext cx="19532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Coordinadora Judicial hace el registro en el archivo de “pase a fallo en formato Excel” </a:t>
            </a:r>
            <a:endParaRPr lang="es-CR" sz="1400" dirty="0"/>
          </a:p>
        </p:txBody>
      </p:sp>
      <p:sp>
        <p:nvSpPr>
          <p:cNvPr id="11" name="78 Flecha derecha">
            <a:extLst>
              <a:ext uri="{FF2B5EF4-FFF2-40B4-BE49-F238E27FC236}">
                <a16:creationId xmlns:a16="http://schemas.microsoft.com/office/drawing/2014/main" id="{F5049001-4E6C-4CDD-A2B6-383790F86FCF}"/>
              </a:ext>
            </a:extLst>
          </p:cNvPr>
          <p:cNvSpPr/>
          <p:nvPr/>
        </p:nvSpPr>
        <p:spPr bwMode="auto">
          <a:xfrm>
            <a:off x="8197246" y="1241028"/>
            <a:ext cx="725214" cy="614856"/>
          </a:xfrm>
          <a:prstGeom prst="rightArrow">
            <a:avLst/>
          </a:prstGeom>
          <a:solidFill>
            <a:srgbClr val="FFC000"/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470AD48-9608-4101-BC26-A71616F8B8E5}"/>
              </a:ext>
            </a:extLst>
          </p:cNvPr>
          <p:cNvSpPr txBox="1"/>
          <p:nvPr/>
        </p:nvSpPr>
        <p:spPr>
          <a:xfrm>
            <a:off x="7467554" y="1924862"/>
            <a:ext cx="2407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Coordinadora Judicial hace un cambio de ubicación al expediente y se lo asigna a la persona Juzgadora Judicial solamente en alguna de las siguientes tarea. </a:t>
            </a:r>
            <a:endParaRPr lang="es-CR" sz="1400" b="1" dirty="0"/>
          </a:p>
        </p:txBody>
      </p:sp>
      <p:grpSp>
        <p:nvGrpSpPr>
          <p:cNvPr id="15" name="50 Grupo">
            <a:extLst>
              <a:ext uri="{FF2B5EF4-FFF2-40B4-BE49-F238E27FC236}">
                <a16:creationId xmlns:a16="http://schemas.microsoft.com/office/drawing/2014/main" id="{C2138E3A-6718-413E-8893-98ED21B34E71}"/>
              </a:ext>
            </a:extLst>
          </p:cNvPr>
          <p:cNvGrpSpPr/>
          <p:nvPr/>
        </p:nvGrpSpPr>
        <p:grpSpPr>
          <a:xfrm>
            <a:off x="10705330" y="1130712"/>
            <a:ext cx="839951" cy="812800"/>
            <a:chOff x="2159876" y="1387370"/>
            <a:chExt cx="1143698" cy="1431484"/>
          </a:xfrm>
        </p:grpSpPr>
        <p:pic>
          <p:nvPicPr>
            <p:cNvPr id="16" name="Picture 21" descr="Resultado de imagen para png people package">
              <a:extLst>
                <a:ext uri="{FF2B5EF4-FFF2-40B4-BE49-F238E27FC236}">
                  <a16:creationId xmlns:a16="http://schemas.microsoft.com/office/drawing/2014/main" id="{FBA12415-A249-4581-AB23-2FCB4033A1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59876" y="1387370"/>
              <a:ext cx="1143698" cy="1143698"/>
            </a:xfrm>
            <a:prstGeom prst="rect">
              <a:avLst/>
            </a:prstGeom>
            <a:noFill/>
          </p:spPr>
        </p:pic>
        <p:pic>
          <p:nvPicPr>
            <p:cNvPr id="17" name="Picture 10" descr="Resultado de imagen para juez png">
              <a:extLst>
                <a:ext uri="{FF2B5EF4-FFF2-40B4-BE49-F238E27FC236}">
                  <a16:creationId xmlns:a16="http://schemas.microsoft.com/office/drawing/2014/main" id="{288752C0-EE11-45AE-A32A-5C1C3D650E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67850" y="2123090"/>
              <a:ext cx="695764" cy="695764"/>
            </a:xfrm>
            <a:prstGeom prst="rect">
              <a:avLst/>
            </a:prstGeom>
            <a:noFill/>
          </p:spPr>
        </p:pic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4B6E35C-21AE-4284-A751-F48F9D4114A6}"/>
              </a:ext>
            </a:extLst>
          </p:cNvPr>
          <p:cNvSpPr txBox="1"/>
          <p:nvPr/>
        </p:nvSpPr>
        <p:spPr>
          <a:xfrm>
            <a:off x="10149758" y="1941778"/>
            <a:ext cx="1791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juzgadora dicta sentencia o devuelve el expediente a trámite</a:t>
            </a:r>
            <a:endParaRPr lang="es-CR" sz="1400" dirty="0"/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C30995A5-D718-4B78-B9DD-D35A2FAD7BC2}"/>
              </a:ext>
            </a:extLst>
          </p:cNvPr>
          <p:cNvSpPr/>
          <p:nvPr/>
        </p:nvSpPr>
        <p:spPr>
          <a:xfrm>
            <a:off x="8469196" y="3309857"/>
            <a:ext cx="273588" cy="403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A16AD641-EAA1-43B9-999D-9EC288DF8905}"/>
              </a:ext>
            </a:extLst>
          </p:cNvPr>
          <p:cNvSpPr/>
          <p:nvPr/>
        </p:nvSpPr>
        <p:spPr>
          <a:xfrm>
            <a:off x="5119396" y="3084863"/>
            <a:ext cx="207450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b="1" dirty="0">
                <a:solidFill>
                  <a:schemeClr val="accent1"/>
                </a:solidFill>
              </a:rPr>
              <a:t>En el módulo de pase a fallo del EV se registra automáticamente la fecha, el nombre del usuario que asigna y del usuario que recibe</a:t>
            </a:r>
            <a:endParaRPr lang="es-CR" sz="1100" b="1" dirty="0">
              <a:solidFill>
                <a:schemeClr val="accent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8D9BBB-1093-5C24-418F-E1AD8BBECB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3421" y="4054173"/>
            <a:ext cx="5304833" cy="203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6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50 Grupo">
            <a:extLst>
              <a:ext uri="{FF2B5EF4-FFF2-40B4-BE49-F238E27FC236}">
                <a16:creationId xmlns:a16="http://schemas.microsoft.com/office/drawing/2014/main" id="{2D98991E-1A79-4E3D-9D51-9847F4F768E3}"/>
              </a:ext>
            </a:extLst>
          </p:cNvPr>
          <p:cNvGrpSpPr/>
          <p:nvPr/>
        </p:nvGrpSpPr>
        <p:grpSpPr>
          <a:xfrm>
            <a:off x="881547" y="2860230"/>
            <a:ext cx="839951" cy="812800"/>
            <a:chOff x="2159876" y="1387370"/>
            <a:chExt cx="1143698" cy="1431484"/>
          </a:xfrm>
        </p:grpSpPr>
        <p:pic>
          <p:nvPicPr>
            <p:cNvPr id="5" name="Picture 21" descr="Resultado de imagen para png people package">
              <a:extLst>
                <a:ext uri="{FF2B5EF4-FFF2-40B4-BE49-F238E27FC236}">
                  <a16:creationId xmlns:a16="http://schemas.microsoft.com/office/drawing/2014/main" id="{D2700494-BF07-4D1D-948D-914B77ED6B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59876" y="1387370"/>
              <a:ext cx="1143698" cy="1143698"/>
            </a:xfrm>
            <a:prstGeom prst="rect">
              <a:avLst/>
            </a:prstGeom>
            <a:noFill/>
          </p:spPr>
        </p:pic>
        <p:pic>
          <p:nvPicPr>
            <p:cNvPr id="6" name="Picture 10" descr="Resultado de imagen para juez png">
              <a:extLst>
                <a:ext uri="{FF2B5EF4-FFF2-40B4-BE49-F238E27FC236}">
                  <a16:creationId xmlns:a16="http://schemas.microsoft.com/office/drawing/2014/main" id="{5B56F0F7-64D4-445B-8034-E4311237A2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67850" y="2123090"/>
              <a:ext cx="695764" cy="695764"/>
            </a:xfrm>
            <a:prstGeom prst="rect">
              <a:avLst/>
            </a:prstGeom>
            <a:noFill/>
          </p:spPr>
        </p:pic>
      </p:grpSp>
      <p:sp>
        <p:nvSpPr>
          <p:cNvPr id="8" name="78 Flecha derecha">
            <a:extLst>
              <a:ext uri="{FF2B5EF4-FFF2-40B4-BE49-F238E27FC236}">
                <a16:creationId xmlns:a16="http://schemas.microsoft.com/office/drawing/2014/main" id="{2E0DABF6-D186-4101-8186-F3DE70DE784E}"/>
              </a:ext>
            </a:extLst>
          </p:cNvPr>
          <p:cNvSpPr/>
          <p:nvPr/>
        </p:nvSpPr>
        <p:spPr bwMode="auto">
          <a:xfrm rot="19061227">
            <a:off x="1833985" y="2406062"/>
            <a:ext cx="725214" cy="614856"/>
          </a:xfrm>
          <a:prstGeom prst="rightArrow">
            <a:avLst/>
          </a:prstGeom>
          <a:solidFill>
            <a:srgbClr val="FFC000"/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78 Flecha derecha">
            <a:extLst>
              <a:ext uri="{FF2B5EF4-FFF2-40B4-BE49-F238E27FC236}">
                <a16:creationId xmlns:a16="http://schemas.microsoft.com/office/drawing/2014/main" id="{E1B04A20-8A66-4C93-B133-7ECE1A6B7B8B}"/>
              </a:ext>
            </a:extLst>
          </p:cNvPr>
          <p:cNvSpPr/>
          <p:nvPr/>
        </p:nvSpPr>
        <p:spPr bwMode="auto">
          <a:xfrm rot="2652116">
            <a:off x="1844890" y="3277974"/>
            <a:ext cx="725214" cy="614856"/>
          </a:xfrm>
          <a:prstGeom prst="rightArrow">
            <a:avLst/>
          </a:prstGeom>
          <a:solidFill>
            <a:srgbClr val="FFC000"/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7FBB83F-2371-469C-A0B9-7FCCBF2B8828}"/>
              </a:ext>
            </a:extLst>
          </p:cNvPr>
          <p:cNvSpPr txBox="1"/>
          <p:nvPr/>
        </p:nvSpPr>
        <p:spPr>
          <a:xfrm>
            <a:off x="2497404" y="1311490"/>
            <a:ext cx="2210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Teniendo el expediente en su ubicación, dicta sentencia (genera una plantilla),  firma y automáticamente se pasa a notificar. Luego lo devuelve a la ubicación de la persona Coordinadora Judicial en la tarea </a:t>
            </a:r>
            <a:r>
              <a:rPr lang="es-MX" sz="1400" b="1" dirty="0"/>
              <a:t>“Sentencia dictada- Actualizar libro”.</a:t>
            </a:r>
            <a:r>
              <a:rPr lang="es-MX" sz="1400" dirty="0"/>
              <a:t>  </a:t>
            </a:r>
          </a:p>
        </p:txBody>
      </p:sp>
      <p:sp>
        <p:nvSpPr>
          <p:cNvPr id="11" name="78 Flecha derecha">
            <a:extLst>
              <a:ext uri="{FF2B5EF4-FFF2-40B4-BE49-F238E27FC236}">
                <a16:creationId xmlns:a16="http://schemas.microsoft.com/office/drawing/2014/main" id="{1722B0F6-F692-4725-BB55-2E417258A714}"/>
              </a:ext>
            </a:extLst>
          </p:cNvPr>
          <p:cNvSpPr/>
          <p:nvPr/>
        </p:nvSpPr>
        <p:spPr bwMode="auto">
          <a:xfrm>
            <a:off x="5129542" y="2814144"/>
            <a:ext cx="725214" cy="614856"/>
          </a:xfrm>
          <a:prstGeom prst="rightArrow">
            <a:avLst/>
          </a:prstGeom>
          <a:solidFill>
            <a:srgbClr val="FFC000"/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Picture 3" descr="C:\Users\narce\Documents\PPT Templates\The Icons\Teacher.png">
            <a:extLst>
              <a:ext uri="{FF2B5EF4-FFF2-40B4-BE49-F238E27FC236}">
                <a16:creationId xmlns:a16="http://schemas.microsoft.com/office/drawing/2014/main" id="{80D81FB6-7A08-4DD6-9740-5A4F924E4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3918" y="2126876"/>
            <a:ext cx="820280" cy="708329"/>
          </a:xfrm>
          <a:prstGeom prst="rect">
            <a:avLst/>
          </a:prstGeom>
          <a:noFill/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70C9930-2ED7-4979-A259-5F0C5F6E4206}"/>
              </a:ext>
            </a:extLst>
          </p:cNvPr>
          <p:cNvSpPr txBox="1"/>
          <p:nvPr/>
        </p:nvSpPr>
        <p:spPr>
          <a:xfrm>
            <a:off x="6021693" y="3350195"/>
            <a:ext cx="19532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La persona Coordinadora Judicial hace el registro en el archivo de “pase a fallo en formato Excel”. </a:t>
            </a:r>
            <a:endParaRPr lang="es-CR" sz="14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BDEC827-2977-4CBC-B78D-D1295C82C882}"/>
              </a:ext>
            </a:extLst>
          </p:cNvPr>
          <p:cNvSpPr/>
          <p:nvPr/>
        </p:nvSpPr>
        <p:spPr>
          <a:xfrm>
            <a:off x="264269" y="3710821"/>
            <a:ext cx="16764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b="1" dirty="0">
                <a:solidFill>
                  <a:schemeClr val="accent1"/>
                </a:solidFill>
              </a:rPr>
              <a:t>En el módulo de pase a fallo del EV se registra automáticamente la fecha y motivo de devolución.</a:t>
            </a:r>
          </a:p>
          <a:p>
            <a:pPr algn="ctr"/>
            <a:r>
              <a:rPr lang="es-MX" sz="1100" b="1" dirty="0">
                <a:solidFill>
                  <a:schemeClr val="accent1"/>
                </a:solidFill>
              </a:rPr>
              <a:t> </a:t>
            </a:r>
            <a:endParaRPr lang="es-CR" sz="1100" b="1" dirty="0">
              <a:solidFill>
                <a:schemeClr val="accent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95AE362-D510-4296-9C9C-8E15AD729D54}"/>
              </a:ext>
            </a:extLst>
          </p:cNvPr>
          <p:cNvSpPr txBox="1"/>
          <p:nvPr/>
        </p:nvSpPr>
        <p:spPr>
          <a:xfrm>
            <a:off x="2494740" y="3673030"/>
            <a:ext cx="2210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Devuelve para trámite (indica el motivo seleccionando la opción del listado que despliega el sistema EV), se lo asigna a la persona Coordinadora Judicial en la tarea </a:t>
            </a:r>
            <a:r>
              <a:rPr lang="es-MX" sz="1400" b="1" dirty="0"/>
              <a:t>“</a:t>
            </a:r>
            <a:r>
              <a:rPr lang="es-CR" sz="1400" b="1" dirty="0"/>
              <a:t>Exp. Devuelto sin sentencia se registra libro fallo electrónico</a:t>
            </a:r>
            <a:r>
              <a:rPr lang="es-MX" sz="1400" b="1" dirty="0"/>
              <a:t>”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D0F2FB7-8E6B-4B67-9A0D-B2BCBA4F75A4}"/>
              </a:ext>
            </a:extLst>
          </p:cNvPr>
          <p:cNvSpPr txBox="1"/>
          <p:nvPr/>
        </p:nvSpPr>
        <p:spPr>
          <a:xfrm>
            <a:off x="8634062" y="449936"/>
            <a:ext cx="347159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600" dirty="0">
                <a:solidFill>
                  <a:srgbClr val="0070C0"/>
                </a:solidFill>
              </a:rPr>
              <a:t>La tarea “</a:t>
            </a:r>
            <a:r>
              <a:rPr lang="es-CR" sz="1600" b="1" dirty="0" err="1">
                <a:solidFill>
                  <a:srgbClr val="0070C0"/>
                </a:solidFill>
              </a:rPr>
              <a:t>Exp</a:t>
            </a:r>
            <a:r>
              <a:rPr lang="es-CR" sz="1600" b="1" dirty="0">
                <a:solidFill>
                  <a:srgbClr val="0070C0"/>
                </a:solidFill>
              </a:rPr>
              <a:t>. Listo para fallar e ingresar al libro fallo electrónico” </a:t>
            </a:r>
            <a:r>
              <a:rPr lang="es-CR" sz="1600" dirty="0">
                <a:solidFill>
                  <a:srgbClr val="0070C0"/>
                </a:solidFill>
              </a:rPr>
              <a:t>ya </a:t>
            </a:r>
            <a:r>
              <a:rPr lang="es-CR" sz="1600" b="1" dirty="0">
                <a:solidFill>
                  <a:srgbClr val="0070C0"/>
                </a:solidFill>
              </a:rPr>
              <a:t>NO</a:t>
            </a:r>
            <a:r>
              <a:rPr lang="es-CR" sz="1600" dirty="0">
                <a:solidFill>
                  <a:srgbClr val="0070C0"/>
                </a:solidFill>
              </a:rPr>
              <a:t> debe utilizarse a partir de la configuración de la mejora de pase a fallo por tareas.  </a:t>
            </a:r>
          </a:p>
          <a:p>
            <a:pPr algn="just"/>
            <a:r>
              <a:rPr lang="es-CR" sz="1600" dirty="0">
                <a:solidFill>
                  <a:srgbClr val="0070C0"/>
                </a:solidFill>
              </a:rPr>
              <a:t>Por lo tanto, las oficinas que mantengan expedientes en la tarea </a:t>
            </a:r>
            <a:r>
              <a:rPr lang="es-CR" sz="1600" i="1" dirty="0">
                <a:solidFill>
                  <a:srgbClr val="0070C0"/>
                </a:solidFill>
              </a:rPr>
              <a:t>“Exp. Listo para fallar e ingresar al libro fallo electrónico” </a:t>
            </a:r>
            <a:r>
              <a:rPr lang="es-CR" sz="1600" dirty="0">
                <a:solidFill>
                  <a:srgbClr val="0070C0"/>
                </a:solidFill>
              </a:rPr>
              <a:t>para evitar errores en los registros, deben trasladar los expedientes a la tarea </a:t>
            </a:r>
            <a:r>
              <a:rPr lang="es-ES" sz="1600" i="1" dirty="0">
                <a:solidFill>
                  <a:srgbClr val="0070C0"/>
                </a:solidFill>
              </a:rPr>
              <a:t>“Enviar a dictado de resolución o sentencia”</a:t>
            </a:r>
            <a:endParaRPr lang="es-CR" sz="1600" i="1" dirty="0">
              <a:solidFill>
                <a:srgbClr val="0070C0"/>
              </a:solidFill>
            </a:endParaRPr>
          </a:p>
          <a:p>
            <a:pPr algn="just"/>
            <a:r>
              <a:rPr lang="es-CR" sz="1600" dirty="0">
                <a:solidFill>
                  <a:srgbClr val="0070C0"/>
                </a:solidFill>
              </a:rPr>
              <a:t>Una vez hecho lo anterior, deben desasociar la tarea </a:t>
            </a:r>
            <a:r>
              <a:rPr lang="es-CR" sz="1600" i="1" dirty="0">
                <a:solidFill>
                  <a:srgbClr val="0070C0"/>
                </a:solidFill>
              </a:rPr>
              <a:t>“Exp. Listo para fallar e ingresar al libro fallo electrónico” </a:t>
            </a:r>
            <a:r>
              <a:rPr lang="es-CR" sz="1600" dirty="0">
                <a:solidFill>
                  <a:srgbClr val="0070C0"/>
                </a:solidFill>
              </a:rPr>
              <a:t>(para que ya no pueda utilizarse) e informar a DTI Regional para que corrobore que se realizó correctamente.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8E6679F-0563-4B4D-84B3-7B98A8624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8831" y="5649582"/>
            <a:ext cx="2405193" cy="103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52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408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Explicativo, cambio de tareas y ubicación, módulo de pase a fallo con mejora 128-19  JUZGADOS CIVILES, TRIBUNALES COLEGIADOS DE PRIMERA INSTANCIA, JUZGADOS DE COBRO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Explicativo, cambio de tareas y ubicación, módulo de pase a fallo con mejora 128-19 MATERIA DE FAMILIA</dc:title>
  <dc:creator>Melissa Duran Gamboa</dc:creator>
  <cp:lastModifiedBy>Bryan Leitón Sánchez</cp:lastModifiedBy>
  <cp:revision>34</cp:revision>
  <dcterms:created xsi:type="dcterms:W3CDTF">2020-10-05T18:16:44Z</dcterms:created>
  <dcterms:modified xsi:type="dcterms:W3CDTF">2022-12-14T15:36:26Z</dcterms:modified>
</cp:coreProperties>
</file>